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96" r:id="rId3"/>
    <p:sldId id="290" r:id="rId4"/>
    <p:sldId id="291" r:id="rId5"/>
    <p:sldId id="292" r:id="rId6"/>
    <p:sldId id="293" r:id="rId7"/>
    <p:sldId id="294" r:id="rId8"/>
    <p:sldId id="280" r:id="rId9"/>
    <p:sldId id="288" r:id="rId10"/>
    <p:sldId id="281" r:id="rId11"/>
    <p:sldId id="279" r:id="rId12"/>
    <p:sldId id="282" r:id="rId13"/>
    <p:sldId id="283" r:id="rId14"/>
    <p:sldId id="287" r:id="rId15"/>
    <p:sldId id="295" r:id="rId16"/>
    <p:sldId id="266" r:id="rId17"/>
  </p:sldIdLst>
  <p:sldSz cx="5765800" cy="324485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8B1"/>
    <a:srgbClr val="DDDDDD"/>
    <a:srgbClr val="11437F"/>
    <a:srgbClr val="E6E6E6"/>
    <a:srgbClr val="99CCFF"/>
    <a:srgbClr val="FCFCFC"/>
    <a:srgbClr val="003B59"/>
    <a:srgbClr val="ECD6A5"/>
    <a:srgbClr val="C19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8" autoAdjust="0"/>
    <p:restoredTop sz="94707" autoAdjust="0"/>
  </p:normalViewPr>
  <p:slideViewPr>
    <p:cSldViewPr>
      <p:cViewPr varScale="1">
        <p:scale>
          <a:sx n="225" d="100"/>
          <a:sy n="225" d="100"/>
        </p:scale>
        <p:origin x="732" y="132"/>
      </p:cViewPr>
      <p:guideLst>
        <p:guide orient="horz" pos="2880"/>
        <p:guide pos="2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8099" cy="339773"/>
          </a:xfrm>
          <a:prstGeom prst="rect">
            <a:avLst/>
          </a:prstGeom>
        </p:spPr>
        <p:txBody>
          <a:bodyPr vert="horz" lIns="169969" tIns="84984" rIns="169969" bIns="84984" rtlCol="0"/>
          <a:lstStyle>
            <a:lvl1pPr algn="l">
              <a:defRPr sz="2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091" y="1"/>
            <a:ext cx="4308099" cy="339773"/>
          </a:xfrm>
          <a:prstGeom prst="rect">
            <a:avLst/>
          </a:prstGeom>
        </p:spPr>
        <p:txBody>
          <a:bodyPr vert="horz" lIns="169969" tIns="84984" rIns="169969" bIns="84984" rtlCol="0"/>
          <a:lstStyle>
            <a:lvl1pPr algn="r">
              <a:defRPr sz="2200"/>
            </a:lvl1pPr>
          </a:lstStyle>
          <a:p>
            <a:fld id="{8F7CBA3A-4016-4326-8AC3-4CA1C77DF708}" type="datetimeFigureOut">
              <a:rPr lang="ru-RU" smtClean="0"/>
              <a:t>25.03.2026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2488"/>
            <a:ext cx="4076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9969" tIns="84984" rIns="169969" bIns="8498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547" y="3277812"/>
            <a:ext cx="7953835" cy="2681544"/>
          </a:xfrm>
          <a:prstGeom prst="rect">
            <a:avLst/>
          </a:prstGeom>
        </p:spPr>
        <p:txBody>
          <a:bodyPr vert="horz" lIns="169969" tIns="84984" rIns="169969" bIns="8498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69016"/>
            <a:ext cx="4308099" cy="339773"/>
          </a:xfrm>
          <a:prstGeom prst="rect">
            <a:avLst/>
          </a:prstGeom>
        </p:spPr>
        <p:txBody>
          <a:bodyPr vert="horz" lIns="169969" tIns="84984" rIns="169969" bIns="84984" rtlCol="0" anchor="b"/>
          <a:lstStyle>
            <a:lvl1pPr algn="l">
              <a:defRPr sz="2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091" y="6469016"/>
            <a:ext cx="4308099" cy="339773"/>
          </a:xfrm>
          <a:prstGeom prst="rect">
            <a:avLst/>
          </a:prstGeom>
        </p:spPr>
        <p:txBody>
          <a:bodyPr vert="horz" lIns="169969" tIns="84984" rIns="169969" bIns="84984" rtlCol="0" anchor="b"/>
          <a:lstStyle>
            <a:lvl1pPr algn="r">
              <a:defRPr sz="2200"/>
            </a:lvl1pPr>
          </a:lstStyle>
          <a:p>
            <a:fld id="{1D3B102A-EDC8-431F-B475-B3229B34ED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9500" y="1562100"/>
            <a:ext cx="13879513" cy="7812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520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9500" y="1562100"/>
            <a:ext cx="13879513" cy="7812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017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9500" y="1562100"/>
            <a:ext cx="13879513" cy="7812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86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9500" y="1562100"/>
            <a:ext cx="13879513" cy="7812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074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9500" y="1562100"/>
            <a:ext cx="13879513" cy="7812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43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9500" y="1562100"/>
            <a:ext cx="13879513" cy="7812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14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9500" y="1562100"/>
            <a:ext cx="13879513" cy="7812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69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9500" y="1562100"/>
            <a:ext cx="13879513" cy="7812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073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9500" y="1562100"/>
            <a:ext cx="13879513" cy="7812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399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9500" y="1562100"/>
            <a:ext cx="13879513" cy="7812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13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9500" y="1562100"/>
            <a:ext cx="13879513" cy="7812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429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9500" y="1562100"/>
            <a:ext cx="13879513" cy="7812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802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9500" y="1562100"/>
            <a:ext cx="13879513" cy="7812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046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079500" y="1562100"/>
            <a:ext cx="13879513" cy="7812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95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5162"/>
            <a:ext cx="373837" cy="2660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422808" y="543712"/>
            <a:ext cx="5082641" cy="2214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3011" y="1956145"/>
            <a:ext cx="113976" cy="15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734015" y="2217879"/>
            <a:ext cx="151968" cy="15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734015" y="2459864"/>
            <a:ext cx="151961" cy="152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3133711" y="2790248"/>
            <a:ext cx="121265" cy="152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3118256" y="2541852"/>
            <a:ext cx="152176" cy="145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3118256" y="2286533"/>
            <a:ext cx="152176" cy="151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6166" y="556217"/>
            <a:ext cx="1509395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320451" y="700380"/>
            <a:ext cx="2058035" cy="2262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rgbClr val="161A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374" y="473938"/>
            <a:ext cx="3791051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290" y="746315"/>
            <a:ext cx="5189220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16.emf"/><Relationship Id="rId10" Type="http://schemas.openxmlformats.org/officeDocument/2006/relationships/image" Target="../media/image18.e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3.e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63500" y="1044968"/>
            <a:ext cx="5181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11437F"/>
                </a:solidFill>
              </a:rPr>
              <a:t>Практический опыт проведения мероприятий по реорганизации муниципальных образований в связи с вступлением в силу федерального закона от 20.03.2025 № ЗЗ-ФЗ. </a:t>
            </a:r>
          </a:p>
          <a:p>
            <a:r>
              <a:rPr lang="ru-RU" sz="1050" b="1" dirty="0">
                <a:solidFill>
                  <a:srgbClr val="11437F"/>
                </a:solidFill>
              </a:rPr>
              <a:t>Отражение в учете и </a:t>
            </a:r>
            <a:r>
              <a:rPr lang="ru-RU" sz="1050" b="1" dirty="0" smtClean="0">
                <a:solidFill>
                  <a:srgbClr val="11437F"/>
                </a:solidFill>
              </a:rPr>
              <a:t>отчетности.</a:t>
            </a:r>
            <a:endParaRPr lang="ru-RU" sz="1050" b="1" dirty="0">
              <a:solidFill>
                <a:srgbClr val="1143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https://chelyabinsk.roskazna.gov.ru/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2500" y="302940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г. 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Челябинск, </a:t>
            </a:r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март 2026 год</a:t>
            </a:r>
          </a:p>
          <a:p>
            <a:pPr algn="r"/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59" y="2227560"/>
            <a:ext cx="32901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11437F"/>
                </a:solidFill>
              </a:rPr>
              <a:t>Баданина Юлия Алексеевна</a:t>
            </a:r>
            <a:endParaRPr lang="ru-RU" sz="900" dirty="0">
              <a:solidFill>
                <a:srgbClr val="11437F"/>
              </a:solidFill>
            </a:endParaRPr>
          </a:p>
          <a:p>
            <a:r>
              <a:rPr lang="ru-RU" sz="700" dirty="0" smtClean="0">
                <a:solidFill>
                  <a:srgbClr val="11437F"/>
                </a:solidFill>
              </a:rPr>
              <a:t>начальник отдела </a:t>
            </a:r>
            <a:r>
              <a:rPr lang="ru-RU" sz="700" dirty="0">
                <a:solidFill>
                  <a:srgbClr val="11437F"/>
                </a:solidFill>
              </a:rPr>
              <a:t>бюджетного учета и отчетности по операциям бюджетов </a:t>
            </a:r>
            <a:r>
              <a:rPr lang="ru-RU" sz="700" dirty="0" smtClean="0">
                <a:solidFill>
                  <a:srgbClr val="11437F"/>
                </a:solidFill>
              </a:rPr>
              <a:t>- главный бухгалтер </a:t>
            </a:r>
            <a:r>
              <a:rPr lang="ru-RU" sz="700" dirty="0">
                <a:solidFill>
                  <a:srgbClr val="11437F"/>
                </a:solidFill>
              </a:rPr>
              <a:t>УФК по Челябинской области </a:t>
            </a:r>
          </a:p>
        </p:txBody>
      </p:sp>
      <p:sp>
        <p:nvSpPr>
          <p:cNvPr id="16" name="object 2"/>
          <p:cNvSpPr/>
          <p:nvPr/>
        </p:nvSpPr>
        <p:spPr>
          <a:xfrm>
            <a:off x="1" y="2681267"/>
            <a:ext cx="2654299" cy="15652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364092" cy="364092"/>
          </a:xfrm>
          <a:prstGeom prst="rect">
            <a:avLst/>
          </a:prstGeom>
        </p:spPr>
      </p:pic>
      <p:sp>
        <p:nvSpPr>
          <p:cNvPr id="18" name="Заголовок 3"/>
          <p:cNvSpPr txBox="1">
            <a:spLocks/>
          </p:cNvSpPr>
          <p:nvPr/>
        </p:nvSpPr>
        <p:spPr>
          <a:xfrm>
            <a:off x="503792" y="127941"/>
            <a:ext cx="1693308" cy="203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kern="0" dirty="0" smtClean="0">
                <a:solidFill>
                  <a:srgbClr val="11437F"/>
                </a:solidFill>
              </a:rPr>
              <a:t>УФК по Челябинской области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023392"/>
              </p:ext>
            </p:extLst>
          </p:nvPr>
        </p:nvGraphicFramePr>
        <p:xfrm>
          <a:off x="240344" y="1890136"/>
          <a:ext cx="5257800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Лист" r:id="rId4" imgW="15678302" imgH="3924335" progId="Excel.Sheet.8">
                  <p:embed/>
                </p:oleObj>
              </mc:Choice>
              <mc:Fallback>
                <p:oleObj name="Лист" r:id="rId4" imgW="15678302" imgH="39243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344" y="1890136"/>
                        <a:ext cx="5257800" cy="1281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5900" y="499796"/>
            <a:ext cx="5334000" cy="181330"/>
          </a:xfrm>
          <a:prstGeom prst="rect">
            <a:avLst/>
          </a:prstGeom>
        </p:spPr>
        <p:txBody>
          <a:bodyPr wrap="square" lIns="57657" tIns="28828" rIns="57657" bIns="28828">
            <a:spAutoFit/>
          </a:bodyPr>
          <a:lstStyle/>
          <a:p>
            <a:pPr algn="just"/>
            <a:r>
              <a:rPr lang="ru-RU" sz="800" dirty="0" smtClean="0">
                <a:solidFill>
                  <a:srgbClr val="11437F"/>
                </a:solidFill>
              </a:rPr>
              <a:t>     </a:t>
            </a:r>
            <a:endParaRPr lang="ru-RU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9</a:t>
            </a:r>
            <a:endParaRPr lang="ru-RU" sz="1000" b="1" dirty="0"/>
          </a:p>
        </p:txBody>
      </p:sp>
      <p:sp>
        <p:nvSpPr>
          <p:cNvPr id="31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364092" cy="364092"/>
          </a:xfrm>
          <a:prstGeom prst="rect">
            <a:avLst/>
          </a:prstGeom>
        </p:spPr>
      </p:pic>
      <p:sp>
        <p:nvSpPr>
          <p:cNvPr id="21" name="Заголовок 3"/>
          <p:cNvSpPr txBox="1">
            <a:spLocks/>
          </p:cNvSpPr>
          <p:nvPr/>
        </p:nvSpPr>
        <p:spPr>
          <a:xfrm>
            <a:off x="503792" y="127941"/>
            <a:ext cx="1693308" cy="203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kern="0" dirty="0" smtClean="0">
                <a:solidFill>
                  <a:srgbClr val="11437F"/>
                </a:solidFill>
              </a:rPr>
              <a:t>УФК по Челябинской области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09647" y="2994025"/>
            <a:ext cx="304801" cy="761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78946" y="2426173"/>
            <a:ext cx="1143000" cy="99189"/>
          </a:xfrm>
          <a:prstGeom prst="rect">
            <a:avLst/>
          </a:prstGeom>
          <a:noFill/>
          <a:ln w="1270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340100" y="11167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в учете и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</a:p>
          <a:p>
            <a:pPr algn="ctr"/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(принимающий бюджет)</a:t>
            </a:r>
            <a:endParaRPr lang="ru-RU" sz="800" b="1" dirty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800" b="1" dirty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576047"/>
              </p:ext>
            </p:extLst>
          </p:nvPr>
        </p:nvGraphicFramePr>
        <p:xfrm>
          <a:off x="187385" y="482266"/>
          <a:ext cx="2695515" cy="1336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Лист" r:id="rId7" imgW="6724802" imgH="3333611" progId="Excel.Sheet.12">
                  <p:embed/>
                </p:oleObj>
              </mc:Choice>
              <mc:Fallback>
                <p:oleObj name="Лист" r:id="rId7" imgW="6724802" imgH="33336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7385" y="482266"/>
                        <a:ext cx="2695515" cy="1336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654301" y="1165226"/>
            <a:ext cx="228600" cy="84504"/>
          </a:xfrm>
          <a:prstGeom prst="rect">
            <a:avLst/>
          </a:prstGeom>
          <a:noFill/>
          <a:ln w="12700">
            <a:solidFill>
              <a:srgbClr val="4978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610560"/>
              </p:ext>
            </p:extLst>
          </p:nvPr>
        </p:nvGraphicFramePr>
        <p:xfrm>
          <a:off x="2959101" y="482743"/>
          <a:ext cx="2684461" cy="1336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" name="Лист" r:id="rId9" imgW="6696151" imgH="3333611" progId="Excel.Sheet.12">
                  <p:embed/>
                </p:oleObj>
              </mc:Choice>
              <mc:Fallback>
                <p:oleObj name="Лист" r:id="rId9" imgW="6696151" imgH="33336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59101" y="482743"/>
                        <a:ext cx="2684461" cy="1336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397500" y="1175701"/>
            <a:ext cx="246062" cy="7402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642312" y="2816776"/>
            <a:ext cx="372135" cy="75648"/>
          </a:xfrm>
          <a:prstGeom prst="rect">
            <a:avLst/>
          </a:prstGeom>
          <a:noFill/>
          <a:ln w="12700">
            <a:solidFill>
              <a:srgbClr val="4978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76309" y="1733463"/>
            <a:ext cx="838200" cy="93647"/>
          </a:xfrm>
          <a:prstGeom prst="rect">
            <a:avLst/>
          </a:prstGeom>
          <a:noFill/>
          <a:ln w="1270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97300" y="1733980"/>
            <a:ext cx="838200" cy="93647"/>
          </a:xfrm>
          <a:prstGeom prst="rect">
            <a:avLst/>
          </a:prstGeom>
          <a:noFill/>
          <a:ln w="1270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4" idx="2"/>
          </p:cNvCxnSpPr>
          <p:nvPr/>
        </p:nvCxnSpPr>
        <p:spPr>
          <a:xfrm>
            <a:off x="2768601" y="1249730"/>
            <a:ext cx="1941046" cy="156704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2" idx="3"/>
          </p:cNvCxnSpPr>
          <p:nvPr/>
        </p:nvCxnSpPr>
        <p:spPr>
          <a:xfrm flipH="1">
            <a:off x="5014448" y="1261274"/>
            <a:ext cx="573664" cy="1770851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0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900" y="499796"/>
            <a:ext cx="5334000" cy="181330"/>
          </a:xfrm>
          <a:prstGeom prst="rect">
            <a:avLst/>
          </a:prstGeom>
        </p:spPr>
        <p:txBody>
          <a:bodyPr wrap="square" lIns="57657" tIns="28828" rIns="57657" bIns="28828">
            <a:spAutoFit/>
          </a:bodyPr>
          <a:lstStyle/>
          <a:p>
            <a:pPr algn="just"/>
            <a:r>
              <a:rPr lang="ru-RU" sz="800" dirty="0" smtClean="0">
                <a:solidFill>
                  <a:srgbClr val="11437F"/>
                </a:solidFill>
              </a:rPr>
              <a:t>     </a:t>
            </a:r>
            <a:endParaRPr lang="ru-RU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10</a:t>
            </a:r>
            <a:endParaRPr lang="ru-RU" sz="1000" b="1" dirty="0"/>
          </a:p>
        </p:txBody>
      </p:sp>
      <p:sp>
        <p:nvSpPr>
          <p:cNvPr id="31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364092" cy="364092"/>
          </a:xfrm>
          <a:prstGeom prst="rect">
            <a:avLst/>
          </a:prstGeom>
        </p:spPr>
      </p:pic>
      <p:sp>
        <p:nvSpPr>
          <p:cNvPr id="21" name="Заголовок 3"/>
          <p:cNvSpPr txBox="1">
            <a:spLocks/>
          </p:cNvSpPr>
          <p:nvPr/>
        </p:nvSpPr>
        <p:spPr>
          <a:xfrm>
            <a:off x="503792" y="127941"/>
            <a:ext cx="1693308" cy="203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kern="0" dirty="0" smtClean="0">
                <a:solidFill>
                  <a:srgbClr val="11437F"/>
                </a:solidFill>
              </a:rPr>
              <a:t>УФК по Челябинской области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719" t="25055" r="28654" b="11840"/>
          <a:stretch/>
        </p:blipFill>
        <p:spPr bwMode="auto">
          <a:xfrm>
            <a:off x="164860" y="498155"/>
            <a:ext cx="5385039" cy="1381111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2065" t="49042" r="6110" b="21162"/>
          <a:stretch/>
        </p:blipFill>
        <p:spPr bwMode="auto">
          <a:xfrm>
            <a:off x="184508" y="1925374"/>
            <a:ext cx="5334000" cy="10668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63700" y="732847"/>
            <a:ext cx="1295400" cy="114639"/>
          </a:xfrm>
          <a:prstGeom prst="rect">
            <a:avLst/>
          </a:prstGeom>
          <a:noFill/>
          <a:ln w="1270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30500" y="1397837"/>
            <a:ext cx="457200" cy="5998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95254" y="2394407"/>
            <a:ext cx="381000" cy="6436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340100" y="11167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в учете и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</a:p>
          <a:p>
            <a:pPr algn="ctr"/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(принимающий бюджет)</a:t>
            </a:r>
            <a:endParaRPr lang="ru-RU" sz="800" b="1" dirty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800" b="1" dirty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44700" y="1393826"/>
            <a:ext cx="533399" cy="63996"/>
          </a:xfrm>
          <a:prstGeom prst="rect">
            <a:avLst/>
          </a:prstGeom>
          <a:noFill/>
          <a:ln w="12700">
            <a:solidFill>
              <a:srgbClr val="4978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319055" y="2250519"/>
            <a:ext cx="533399" cy="59985"/>
          </a:xfrm>
          <a:prstGeom prst="rect">
            <a:avLst/>
          </a:prstGeom>
          <a:noFill/>
          <a:ln w="12700">
            <a:solidFill>
              <a:srgbClr val="4978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endCxn id="23" idx="0"/>
          </p:cNvCxnSpPr>
          <p:nvPr/>
        </p:nvCxnSpPr>
        <p:spPr>
          <a:xfrm flipH="1">
            <a:off x="1585755" y="1470025"/>
            <a:ext cx="763745" cy="78049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6" idx="3"/>
          </p:cNvCxnSpPr>
          <p:nvPr/>
        </p:nvCxnSpPr>
        <p:spPr>
          <a:xfrm flipH="1">
            <a:off x="1776254" y="1470025"/>
            <a:ext cx="1286946" cy="95656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3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900" y="499796"/>
            <a:ext cx="5334000" cy="181330"/>
          </a:xfrm>
          <a:prstGeom prst="rect">
            <a:avLst/>
          </a:prstGeom>
        </p:spPr>
        <p:txBody>
          <a:bodyPr wrap="square" lIns="57657" tIns="28828" rIns="57657" bIns="28828">
            <a:spAutoFit/>
          </a:bodyPr>
          <a:lstStyle/>
          <a:p>
            <a:pPr algn="just"/>
            <a:r>
              <a:rPr lang="ru-RU" sz="800" dirty="0" smtClean="0">
                <a:solidFill>
                  <a:srgbClr val="11437F"/>
                </a:solidFill>
              </a:rPr>
              <a:t>     </a:t>
            </a:r>
            <a:endParaRPr lang="ru-RU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11</a:t>
            </a:r>
            <a:endParaRPr lang="ru-RU" sz="1000" b="1" dirty="0"/>
          </a:p>
        </p:txBody>
      </p:sp>
      <p:sp>
        <p:nvSpPr>
          <p:cNvPr id="31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364092" cy="364092"/>
          </a:xfrm>
          <a:prstGeom prst="rect">
            <a:avLst/>
          </a:prstGeom>
        </p:spPr>
      </p:pic>
      <p:sp>
        <p:nvSpPr>
          <p:cNvPr id="21" name="Заголовок 3"/>
          <p:cNvSpPr txBox="1">
            <a:spLocks/>
          </p:cNvSpPr>
          <p:nvPr/>
        </p:nvSpPr>
        <p:spPr>
          <a:xfrm>
            <a:off x="503792" y="127941"/>
            <a:ext cx="1693308" cy="203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kern="0" dirty="0" smtClean="0">
                <a:solidFill>
                  <a:srgbClr val="11437F"/>
                </a:solidFill>
              </a:rPr>
              <a:t>УФК по Челябинской области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1548" t="27653" r="38631" b="10004"/>
          <a:stretch/>
        </p:blipFill>
        <p:spPr bwMode="auto">
          <a:xfrm>
            <a:off x="139700" y="504181"/>
            <a:ext cx="5410200" cy="163135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1461" t="24903" r="43772" b="58900"/>
          <a:stretch/>
        </p:blipFill>
        <p:spPr bwMode="auto">
          <a:xfrm>
            <a:off x="227554" y="2232025"/>
            <a:ext cx="5234641" cy="8382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362679" y="610926"/>
            <a:ext cx="533400" cy="68356"/>
          </a:xfrm>
          <a:prstGeom prst="rect">
            <a:avLst/>
          </a:prstGeom>
          <a:noFill/>
          <a:ln w="1270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98994" y="858955"/>
            <a:ext cx="1355306" cy="114439"/>
          </a:xfrm>
          <a:prstGeom prst="rect">
            <a:avLst/>
          </a:prstGeom>
          <a:noFill/>
          <a:ln w="1270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05385" y="1539615"/>
            <a:ext cx="228600" cy="11990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28880" y="2899713"/>
            <a:ext cx="304800" cy="7620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865647" y="-464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в учете и отчетности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со </a:t>
            </a:r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участников казначейского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</a:p>
          <a:p>
            <a:pPr algn="ctr"/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(передающая сторона)</a:t>
            </a:r>
            <a:endParaRPr lang="ru-RU" sz="800" b="1" dirty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800" b="1" dirty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>
            <a:endCxn id="15" idx="0"/>
          </p:cNvCxnSpPr>
          <p:nvPr/>
        </p:nvCxnSpPr>
        <p:spPr>
          <a:xfrm flipH="1">
            <a:off x="5281280" y="1655712"/>
            <a:ext cx="196786" cy="1244001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4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900" y="499796"/>
            <a:ext cx="5334000" cy="181330"/>
          </a:xfrm>
          <a:prstGeom prst="rect">
            <a:avLst/>
          </a:prstGeom>
        </p:spPr>
        <p:txBody>
          <a:bodyPr wrap="square" lIns="57657" tIns="28828" rIns="57657" bIns="28828">
            <a:spAutoFit/>
          </a:bodyPr>
          <a:lstStyle/>
          <a:p>
            <a:pPr algn="just"/>
            <a:r>
              <a:rPr lang="ru-RU" sz="800" dirty="0" smtClean="0">
                <a:solidFill>
                  <a:srgbClr val="11437F"/>
                </a:solidFill>
              </a:rPr>
              <a:t>     </a:t>
            </a:r>
            <a:endParaRPr lang="ru-RU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12</a:t>
            </a:r>
            <a:endParaRPr lang="ru-RU" sz="1000" b="1" dirty="0"/>
          </a:p>
        </p:txBody>
      </p:sp>
      <p:sp>
        <p:nvSpPr>
          <p:cNvPr id="31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364092" cy="364092"/>
          </a:xfrm>
          <a:prstGeom prst="rect">
            <a:avLst/>
          </a:prstGeom>
        </p:spPr>
      </p:pic>
      <p:sp>
        <p:nvSpPr>
          <p:cNvPr id="21" name="Заголовок 3"/>
          <p:cNvSpPr txBox="1">
            <a:spLocks/>
          </p:cNvSpPr>
          <p:nvPr/>
        </p:nvSpPr>
        <p:spPr>
          <a:xfrm>
            <a:off x="503792" y="127941"/>
            <a:ext cx="1693308" cy="203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kern="0" dirty="0" smtClean="0">
                <a:solidFill>
                  <a:srgbClr val="11437F"/>
                </a:solidFill>
              </a:rPr>
              <a:t>УФК по Челябинской области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376" t="24903" r="15751" b="25130"/>
          <a:stretch/>
        </p:blipFill>
        <p:spPr bwMode="auto">
          <a:xfrm>
            <a:off x="152886" y="479424"/>
            <a:ext cx="5244614" cy="124096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82850" y="562945"/>
            <a:ext cx="571500" cy="68242"/>
          </a:xfrm>
          <a:prstGeom prst="rect">
            <a:avLst/>
          </a:prstGeom>
          <a:noFill/>
          <a:ln w="1270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5"/>
          <a:srcRect l="1117" t="24597" r="15691" b="26123"/>
          <a:stretch/>
        </p:blipFill>
        <p:spPr bwMode="auto">
          <a:xfrm>
            <a:off x="160314" y="1862452"/>
            <a:ext cx="5244614" cy="12192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787901" y="1655310"/>
            <a:ext cx="228600" cy="725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3100" y="902955"/>
            <a:ext cx="1066800" cy="109870"/>
          </a:xfrm>
          <a:prstGeom prst="rect">
            <a:avLst/>
          </a:prstGeom>
          <a:noFill/>
          <a:ln w="1270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888891" y="-13718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в учете и отчетности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со </a:t>
            </a:r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участников казначейского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  <a:endParaRPr lang="ru-RU" sz="800" b="1" dirty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89443" y="1953103"/>
            <a:ext cx="571500" cy="68242"/>
          </a:xfrm>
          <a:prstGeom prst="rect">
            <a:avLst/>
          </a:prstGeom>
          <a:noFill/>
          <a:ln w="1270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7845" y="2256115"/>
            <a:ext cx="1066800" cy="109870"/>
          </a:xfrm>
          <a:prstGeom prst="rect">
            <a:avLst/>
          </a:prstGeom>
          <a:noFill/>
          <a:ln w="1270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87901" y="3044625"/>
            <a:ext cx="228600" cy="725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3187700" y="599098"/>
            <a:ext cx="838200" cy="266918"/>
          </a:xfrm>
          <a:prstGeom prst="wedgeRoundRectCallout">
            <a:avLst>
              <a:gd name="adj1" fmla="val -224679"/>
              <a:gd name="adj2" fmla="val 6782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chemeClr val="accent1">
                    <a:lumMod val="50000"/>
                  </a:schemeClr>
                </a:solidFill>
              </a:rPr>
              <a:t>Передающая сторона</a:t>
            </a:r>
            <a:endParaRPr lang="ru-RU" sz="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3265574" y="1989197"/>
            <a:ext cx="838200" cy="266918"/>
          </a:xfrm>
          <a:prstGeom prst="wedgeRoundRectCallout">
            <a:avLst>
              <a:gd name="adj1" fmla="val -224679"/>
              <a:gd name="adj2" fmla="val 6782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accent1">
                    <a:lumMod val="50000"/>
                  </a:schemeClr>
                </a:solidFill>
              </a:rPr>
              <a:t>Принимающая сторона</a:t>
            </a:r>
          </a:p>
        </p:txBody>
      </p:sp>
    </p:spTree>
    <p:extLst>
      <p:ext uri="{BB962C8B-B14F-4D97-AF65-F5344CB8AC3E}">
        <p14:creationId xmlns:p14="http://schemas.microsoft.com/office/powerpoint/2010/main" val="8701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900" y="499796"/>
            <a:ext cx="5334000" cy="181330"/>
          </a:xfrm>
          <a:prstGeom prst="rect">
            <a:avLst/>
          </a:prstGeom>
        </p:spPr>
        <p:txBody>
          <a:bodyPr wrap="square" lIns="57657" tIns="28828" rIns="57657" bIns="28828">
            <a:spAutoFit/>
          </a:bodyPr>
          <a:lstStyle/>
          <a:p>
            <a:pPr algn="just"/>
            <a:r>
              <a:rPr lang="ru-RU" sz="800" dirty="0" smtClean="0">
                <a:solidFill>
                  <a:srgbClr val="11437F"/>
                </a:solidFill>
              </a:rPr>
              <a:t>     </a:t>
            </a:r>
            <a:endParaRPr lang="ru-RU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13</a:t>
            </a:r>
            <a:endParaRPr lang="ru-RU" sz="1000" b="1" dirty="0"/>
          </a:p>
        </p:txBody>
      </p:sp>
      <p:sp>
        <p:nvSpPr>
          <p:cNvPr id="31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364092" cy="364092"/>
          </a:xfrm>
          <a:prstGeom prst="rect">
            <a:avLst/>
          </a:prstGeom>
        </p:spPr>
      </p:pic>
      <p:sp>
        <p:nvSpPr>
          <p:cNvPr id="21" name="Заголовок 3"/>
          <p:cNvSpPr txBox="1">
            <a:spLocks/>
          </p:cNvSpPr>
          <p:nvPr/>
        </p:nvSpPr>
        <p:spPr>
          <a:xfrm>
            <a:off x="503792" y="127941"/>
            <a:ext cx="1693308" cy="203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kern="0" dirty="0" smtClean="0">
                <a:solidFill>
                  <a:srgbClr val="11437F"/>
                </a:solidFill>
              </a:rPr>
              <a:t>УФК по Челябинской области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5"/>
          <a:srcRect l="1118" t="24903" r="44210" b="45453"/>
          <a:stretch/>
        </p:blipFill>
        <p:spPr bwMode="auto">
          <a:xfrm>
            <a:off x="2936810" y="1012825"/>
            <a:ext cx="2667000" cy="86852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39900" y="635499"/>
            <a:ext cx="457200" cy="7636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54100" y="914694"/>
            <a:ext cx="990600" cy="981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924000" y="1772485"/>
            <a:ext cx="304800" cy="7636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888891" y="-13718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в учете и отчетности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со </a:t>
            </a:r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участников казначейского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</a:p>
          <a:p>
            <a:pPr algn="ctr"/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(принимающая сторона)</a:t>
            </a:r>
            <a:endParaRPr lang="ru-RU" sz="800" b="1" dirty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800" b="1" dirty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840483"/>
              </p:ext>
            </p:extLst>
          </p:nvPr>
        </p:nvGraphicFramePr>
        <p:xfrm>
          <a:off x="1054100" y="1961489"/>
          <a:ext cx="3843337" cy="1187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Лист" r:id="rId6" imgW="8543849" imgH="3209856" progId="Excel.Sheet.12">
                  <p:embed/>
                </p:oleObj>
              </mc:Choice>
              <mc:Fallback>
                <p:oleObj name="Лист" r:id="rId6" imgW="8543849" imgH="32098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4100" y="1961489"/>
                        <a:ext cx="3843337" cy="1187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/>
          <p:nvPr/>
        </p:nvPicPr>
        <p:blipFill rotWithShape="1">
          <a:blip r:embed="rId8"/>
          <a:srcRect l="1633" t="26737" r="33216" b="9698"/>
          <a:stretch/>
        </p:blipFill>
        <p:spPr bwMode="auto">
          <a:xfrm>
            <a:off x="133709" y="508910"/>
            <a:ext cx="2749191" cy="1516899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197100" y="1573686"/>
            <a:ext cx="304800" cy="7636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25707" y="2812211"/>
            <a:ext cx="304800" cy="7636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49300" y="892032"/>
            <a:ext cx="685800" cy="100535"/>
          </a:xfrm>
          <a:prstGeom prst="rect">
            <a:avLst/>
          </a:prstGeom>
          <a:noFill/>
          <a:ln w="1270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006600" y="2486642"/>
            <a:ext cx="1333500" cy="89302"/>
          </a:xfrm>
          <a:prstGeom prst="rect">
            <a:avLst/>
          </a:prstGeom>
          <a:noFill/>
          <a:ln w="1270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2349500" y="1848846"/>
            <a:ext cx="2672990" cy="100154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273299" y="1660524"/>
            <a:ext cx="38214" cy="117205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1032;p67"/>
          <p:cNvSpPr/>
          <p:nvPr/>
        </p:nvSpPr>
        <p:spPr>
          <a:xfrm>
            <a:off x="3147299" y="476508"/>
            <a:ext cx="2362200" cy="502002"/>
          </a:xfrm>
          <a:prstGeom prst="roundRect">
            <a:avLst/>
          </a:prstGeom>
          <a:solidFill>
            <a:schemeClr val="bg1"/>
          </a:solidFill>
          <a:ln w="28575" cap="flat" cmpd="dbl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algn="just"/>
            <a:r>
              <a:rPr lang="ru-RU" sz="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Выверка Расшифровки остатков средств к Балансу по операциям со средствами бюджетных учреждений, автономных учреждений и иных юридических лиц (ф. 0503154)  с данными, отраженными на 71 лицевых счетах.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7138" y="547287"/>
            <a:ext cx="319519" cy="28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900" y="499796"/>
            <a:ext cx="5334000" cy="181330"/>
          </a:xfrm>
          <a:prstGeom prst="rect">
            <a:avLst/>
          </a:prstGeom>
        </p:spPr>
        <p:txBody>
          <a:bodyPr wrap="square" lIns="57657" tIns="28828" rIns="57657" bIns="28828">
            <a:spAutoFit/>
          </a:bodyPr>
          <a:lstStyle/>
          <a:p>
            <a:pPr algn="just"/>
            <a:r>
              <a:rPr lang="ru-RU" sz="800" dirty="0" smtClean="0">
                <a:solidFill>
                  <a:srgbClr val="11437F"/>
                </a:solidFill>
              </a:rPr>
              <a:t>     </a:t>
            </a:r>
            <a:endParaRPr lang="ru-RU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14</a:t>
            </a:r>
            <a:endParaRPr lang="ru-RU" sz="1000" b="1" dirty="0"/>
          </a:p>
        </p:txBody>
      </p:sp>
      <p:sp>
        <p:nvSpPr>
          <p:cNvPr id="31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364092" cy="364092"/>
          </a:xfrm>
          <a:prstGeom prst="rect">
            <a:avLst/>
          </a:prstGeom>
        </p:spPr>
      </p:pic>
      <p:sp>
        <p:nvSpPr>
          <p:cNvPr id="21" name="Заголовок 3"/>
          <p:cNvSpPr txBox="1">
            <a:spLocks/>
          </p:cNvSpPr>
          <p:nvPr/>
        </p:nvSpPr>
        <p:spPr>
          <a:xfrm>
            <a:off x="503792" y="127941"/>
            <a:ext cx="1693308" cy="203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kern="0" dirty="0" smtClean="0">
                <a:solidFill>
                  <a:srgbClr val="11437F"/>
                </a:solidFill>
              </a:rPr>
              <a:t>УФК по Челябинской области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4"/>
          <a:srcRect l="949" t="18417" r="3771" b="57758"/>
          <a:stretch/>
        </p:blipFill>
        <p:spPr bwMode="auto">
          <a:xfrm>
            <a:off x="284604" y="559811"/>
            <a:ext cx="4953000" cy="106861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5"/>
          <a:srcRect l="1028" t="18700" r="3999" b="57752"/>
          <a:stretch/>
        </p:blipFill>
        <p:spPr bwMode="auto">
          <a:xfrm>
            <a:off x="284604" y="1774826"/>
            <a:ext cx="4953000" cy="106680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54285" y="10343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Консолидированном отчете о кассовых поступлениях и выбытиях ф.0503152</a:t>
            </a:r>
            <a:endParaRPr lang="ru-RU" sz="800" b="1" dirty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2500" y="1113434"/>
            <a:ext cx="1066800" cy="4327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92500" y="2308226"/>
            <a:ext cx="1066800" cy="4327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92300" y="689752"/>
            <a:ext cx="381000" cy="79652"/>
          </a:xfrm>
          <a:prstGeom prst="rect">
            <a:avLst/>
          </a:prstGeom>
          <a:noFill/>
          <a:ln w="1270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92300" y="1876903"/>
            <a:ext cx="381000" cy="79652"/>
          </a:xfrm>
          <a:prstGeom prst="rect">
            <a:avLst/>
          </a:prstGeom>
          <a:noFill/>
          <a:ln w="1270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Google Shape;1032;p67"/>
          <p:cNvSpPr/>
          <p:nvPr/>
        </p:nvSpPr>
        <p:spPr>
          <a:xfrm>
            <a:off x="3263900" y="1835989"/>
            <a:ext cx="1412001" cy="325838"/>
          </a:xfrm>
          <a:prstGeom prst="roundRect">
            <a:avLst/>
          </a:prstGeom>
          <a:solidFill>
            <a:schemeClr val="bg1"/>
          </a:solidFill>
          <a:ln w="28575" cap="flat" cmpd="dbl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algn="just"/>
            <a:r>
              <a:rPr lang="ru-RU" sz="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2026 году данные по графам 10, 11, 12 отчета отсутствуют</a:t>
            </a:r>
            <a:endParaRPr lang="ru-RU" sz="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1500" y="1854399"/>
            <a:ext cx="284581" cy="2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292100" y="1277932"/>
            <a:ext cx="3785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1437F"/>
                </a:solidFill>
                <a:latin typeface="+mj-lt"/>
                <a:cs typeface="Arial" panose="020B0604020202020204" pitchFamily="34" charset="0"/>
              </a:rPr>
              <a:t>Спасибо за внимание!</a:t>
            </a:r>
            <a:endParaRPr lang="ru-RU" sz="2000" dirty="0">
              <a:solidFill>
                <a:srgbClr val="1143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364092" cy="364092"/>
          </a:xfrm>
          <a:prstGeom prst="rect">
            <a:avLst/>
          </a:prstGeom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503792" y="127941"/>
            <a:ext cx="1693308" cy="203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kern="0" dirty="0" smtClean="0">
                <a:solidFill>
                  <a:srgbClr val="11437F"/>
                </a:solidFill>
              </a:rPr>
              <a:t>УФК по Челябинской области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900" y="499796"/>
            <a:ext cx="5334000" cy="181330"/>
          </a:xfrm>
          <a:prstGeom prst="rect">
            <a:avLst/>
          </a:prstGeom>
        </p:spPr>
        <p:txBody>
          <a:bodyPr wrap="square" lIns="57657" tIns="28828" rIns="57657" bIns="28828">
            <a:spAutoFit/>
          </a:bodyPr>
          <a:lstStyle/>
          <a:p>
            <a:pPr algn="just"/>
            <a:r>
              <a:rPr lang="ru-RU" sz="800" dirty="0" smtClean="0">
                <a:solidFill>
                  <a:srgbClr val="11437F"/>
                </a:solidFill>
              </a:rPr>
              <a:t>     </a:t>
            </a:r>
            <a:endParaRPr lang="ru-RU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1</a:t>
            </a:r>
            <a:endParaRPr lang="ru-RU" sz="1000" b="1" dirty="0"/>
          </a:p>
        </p:txBody>
      </p:sp>
      <p:sp>
        <p:nvSpPr>
          <p:cNvPr id="31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364092" cy="364092"/>
          </a:xfrm>
          <a:prstGeom prst="rect">
            <a:avLst/>
          </a:prstGeom>
        </p:spPr>
      </p:pic>
      <p:sp>
        <p:nvSpPr>
          <p:cNvPr id="21" name="Заголовок 3"/>
          <p:cNvSpPr txBox="1">
            <a:spLocks/>
          </p:cNvSpPr>
          <p:nvPr/>
        </p:nvSpPr>
        <p:spPr>
          <a:xfrm>
            <a:off x="503792" y="127941"/>
            <a:ext cx="1693308" cy="203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kern="0" dirty="0" smtClean="0">
                <a:solidFill>
                  <a:srgbClr val="11437F"/>
                </a:solidFill>
              </a:rPr>
              <a:t>УФК по Челябинской области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764813"/>
              </p:ext>
            </p:extLst>
          </p:nvPr>
        </p:nvGraphicFramePr>
        <p:xfrm>
          <a:off x="596900" y="499657"/>
          <a:ext cx="4495799" cy="14279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</a:tblPr>
              <a:tblGrid>
                <a:gridCol w="691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59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573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году в консолидированный бюджет Челябинской области</a:t>
                      </a:r>
                      <a:r>
                        <a:rPr lang="ru-RU" sz="8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входило 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292 местных бюджета,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них: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 бюджета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типа бюджета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бюджетов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 городского округа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6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 муниципального района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6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 поселения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6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 городского поселения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6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бюджеты муниципальных округов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310" marR="5310" marT="53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42237"/>
              </p:ext>
            </p:extLst>
          </p:nvPr>
        </p:nvGraphicFramePr>
        <p:xfrm>
          <a:off x="596900" y="2079625"/>
          <a:ext cx="4495799" cy="99060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</a:tblPr>
              <a:tblGrid>
                <a:gridCol w="6916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59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2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135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января 2026 года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местных бюджета, 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них: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 бюджета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типа бюджета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бюджетов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 городского округа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бюджеты муниципальных округов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59927" y="4379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Реорганизация </a:t>
            </a:r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</a:p>
          <a:p>
            <a:pPr algn="r"/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области</a:t>
            </a:r>
            <a:endParaRPr lang="ru-RU" sz="800" b="1" dirty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3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7727" y="936625"/>
            <a:ext cx="5334000" cy="181330"/>
          </a:xfrm>
          <a:prstGeom prst="rect">
            <a:avLst/>
          </a:prstGeom>
        </p:spPr>
        <p:txBody>
          <a:bodyPr wrap="square" lIns="57657" tIns="28828" rIns="57657" bIns="28828">
            <a:spAutoFit/>
          </a:bodyPr>
          <a:lstStyle/>
          <a:p>
            <a:pPr algn="just"/>
            <a:r>
              <a:rPr lang="ru-RU" sz="800" dirty="0" smtClean="0">
                <a:solidFill>
                  <a:srgbClr val="11437F"/>
                </a:solidFill>
              </a:rPr>
              <a:t>     </a:t>
            </a:r>
            <a:endParaRPr lang="ru-RU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2</a:t>
            </a:r>
            <a:endParaRPr lang="ru-RU" sz="1000" b="1" dirty="0"/>
          </a:p>
        </p:txBody>
      </p:sp>
      <p:sp>
        <p:nvSpPr>
          <p:cNvPr id="31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364092" cy="364092"/>
          </a:xfrm>
          <a:prstGeom prst="rect">
            <a:avLst/>
          </a:prstGeom>
        </p:spPr>
      </p:pic>
      <p:sp>
        <p:nvSpPr>
          <p:cNvPr id="21" name="Заголовок 3"/>
          <p:cNvSpPr txBox="1">
            <a:spLocks/>
          </p:cNvSpPr>
          <p:nvPr/>
        </p:nvSpPr>
        <p:spPr>
          <a:xfrm>
            <a:off x="503792" y="127941"/>
            <a:ext cx="1693308" cy="203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kern="0" dirty="0" smtClean="0">
                <a:solidFill>
                  <a:srgbClr val="11437F"/>
                </a:solidFill>
              </a:rPr>
              <a:t>УФК по Челябинской области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9927" y="4379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Реорганизация </a:t>
            </a:r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</a:p>
          <a:p>
            <a:pPr algn="r"/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области</a:t>
            </a:r>
            <a:endParaRPr lang="ru-RU" sz="800" b="1" dirty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231" y="777817"/>
            <a:ext cx="163884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процесса реорганизации </a:t>
            </a:r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 Челябинской </a:t>
            </a:r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в связи с вступлением в силу федерального закона от 20.03.2025 № ЗЗ-ФЗ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объединения </a:t>
            </a:r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и сельских поселений, входящих в состав муниципального района Челябинской области, и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наделения </a:t>
            </a:r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вновь образованного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статусом муниципального округа с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01.01.2026 использовались:</a:t>
            </a:r>
            <a:endParaRPr lang="ru-RU" sz="800" b="1" dirty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1032;p67"/>
          <p:cNvSpPr/>
          <p:nvPr/>
        </p:nvSpPr>
        <p:spPr>
          <a:xfrm>
            <a:off x="2310859" y="632224"/>
            <a:ext cx="2960182" cy="582141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rgbClr val="385D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b="1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Google Shape;1032;p67"/>
          <p:cNvSpPr/>
          <p:nvPr/>
        </p:nvSpPr>
        <p:spPr>
          <a:xfrm>
            <a:off x="2310859" y="2380890"/>
            <a:ext cx="2960182" cy="582141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rgbClr val="385D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b="1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Google Shape;1032;p67"/>
          <p:cNvSpPr/>
          <p:nvPr/>
        </p:nvSpPr>
        <p:spPr>
          <a:xfrm>
            <a:off x="2308937" y="1507328"/>
            <a:ext cx="2960182" cy="582141"/>
          </a:xfrm>
          <a:prstGeom prst="roundRect">
            <a:avLst/>
          </a:prstGeom>
          <a:solidFill>
            <a:schemeClr val="bg1"/>
          </a:solidFill>
          <a:ln w="28575" cap="flat" cmpd="sng">
            <a:solidFill>
              <a:srgbClr val="385D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b="1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8663" y="657767"/>
            <a:ext cx="28829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Дорожная карта </a:t>
            </a:r>
            <a:r>
              <a:rPr lang="ru-RU" sz="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проведению организационных мероприятий </a:t>
            </a:r>
            <a:r>
              <a:rPr lang="ru-RU" sz="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преобразования </a:t>
            </a:r>
            <a:r>
              <a:rPr lang="ru-RU" sz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муниципальных образований в соответствии </a:t>
            </a:r>
            <a:r>
              <a:rPr lang="ru-RU" sz="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Федеральным законом от 06.10.2003 № 131-ФЗ </a:t>
            </a:r>
            <a:r>
              <a:rPr lang="ru-RU" sz="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 общих принципах организации местного самоуправления в Российской Федерации»</a:t>
            </a:r>
            <a:endParaRPr lang="ru-RU" sz="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9286" y="1593148"/>
            <a:ext cx="28829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</a:t>
            </a:r>
            <a:r>
              <a:rPr lang="ru-RU" sz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изменения порядка казначейского обслуживания бюджетов, изменения финансового органа, проведения операций при присоединении </a:t>
            </a:r>
            <a:r>
              <a:rPr lang="ru-RU" sz="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бюджетов</a:t>
            </a:r>
            <a:endParaRPr lang="ru-RU" sz="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8663" y="2430398"/>
            <a:ext cx="28829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Краткое руководство по </a:t>
            </a:r>
            <a:r>
              <a:rPr lang="ru-RU" sz="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передаче показателей разделов, </a:t>
            </a:r>
            <a:r>
              <a:rPr lang="ru-RU" sz="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открытых на лицевых счетах для учета операций со средствами участников казначейского сопровождения при реорганизации </a:t>
            </a:r>
            <a:r>
              <a:rPr lang="ru-RU" sz="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бюджетов</a:t>
            </a:r>
            <a:endParaRPr lang="ru-RU" sz="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965015" y="936625"/>
            <a:ext cx="228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968500" y="1769282"/>
            <a:ext cx="228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948831" y="2638147"/>
            <a:ext cx="228600" cy="50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7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655371"/>
              </p:ext>
            </p:extLst>
          </p:nvPr>
        </p:nvGraphicFramePr>
        <p:xfrm>
          <a:off x="283680" y="674258"/>
          <a:ext cx="5243955" cy="227962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10487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37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06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2860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+mn-lt"/>
                        </a:rPr>
                        <a:t>Передающий бюджет</a:t>
                      </a:r>
                      <a:endParaRPr lang="ru-RU" sz="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2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Содержание операции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 err="1">
                          <a:effectLst/>
                          <a:latin typeface="+mn-lt"/>
                        </a:rPr>
                        <a:t>Дт</a:t>
                      </a:r>
                      <a:r>
                        <a:rPr lang="ru-RU" sz="4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400" b="1" dirty="0" err="1">
                          <a:effectLst/>
                          <a:latin typeface="+mn-lt"/>
                        </a:rPr>
                        <a:t>Кр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Счет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Показатели сегментов записей аналитического учета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Сумма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53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Передача показателей лицевого счета при реорганизации муниципального образования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 err="1">
                          <a:effectLst/>
                          <a:latin typeface="+mn-lt"/>
                        </a:rPr>
                        <a:t>Дт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1.20312.000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69030019.1000105020</a:t>
                      </a:r>
                      <a:r>
                        <a:rPr lang="ru-RU" sz="400" b="0" dirty="0">
                          <a:effectLst/>
                          <a:latin typeface="+mn-lt"/>
                        </a:rPr>
                        <a:t>1</a:t>
                      </a:r>
                      <a:r>
                        <a:rPr lang="ru-RU" sz="400" b="1" dirty="0">
                          <a:effectLst/>
                          <a:latin typeface="+mn-lt"/>
                        </a:rPr>
                        <a:t>10</a:t>
                      </a:r>
                      <a:r>
                        <a:rPr lang="ru-RU" sz="400" dirty="0">
                          <a:effectLst/>
                          <a:latin typeface="+mn-lt"/>
                        </a:rPr>
                        <a:t>0000000.10.СРЕД_ЕКС_КУ.6900.1.50696903001914.-.-.-.-.НАЧ-26.-.-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«-» 500,00</a:t>
                      </a:r>
                      <a:endParaRPr lang="ru-RU" sz="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 err="1">
                          <a:effectLst/>
                          <a:latin typeface="+mn-lt"/>
                        </a:rPr>
                        <a:t>Кр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1.40230.000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69030019.10000000000000000000.10.РЕЗ_ПРШ_ПЕР_Н.6900.1.</a:t>
                      </a:r>
                      <a:r>
                        <a:rPr lang="ru-RU" sz="400" b="1" dirty="0">
                          <a:effectLst/>
                          <a:latin typeface="+mn-lt"/>
                        </a:rPr>
                        <a:t>52693000039</a:t>
                      </a:r>
                      <a:r>
                        <a:rPr lang="ru-RU" sz="400" dirty="0">
                          <a:effectLst/>
                          <a:latin typeface="+mn-lt"/>
                        </a:rPr>
                        <a:t>.-.</a:t>
                      </a:r>
                      <a:r>
                        <a:rPr lang="ru-RU" sz="400" b="0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400" dirty="0">
                          <a:effectLst/>
                          <a:latin typeface="+mn-lt"/>
                        </a:rPr>
                        <a:t>.-.-.НАЧ-26.-.-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400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400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600">
                <a:tc gridSpan="5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Принимающий бюджет</a:t>
                      </a:r>
                    </a:p>
                  </a:txBody>
                  <a:tcPr marL="22994" marR="22994" marT="36000" marB="3600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Содержание операции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 err="1">
                          <a:effectLst/>
                          <a:latin typeface="+mn-lt"/>
                        </a:rPr>
                        <a:t>Дт</a:t>
                      </a:r>
                      <a:r>
                        <a:rPr lang="ru-RU" sz="4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400" b="1" dirty="0" err="1">
                          <a:effectLst/>
                          <a:latin typeface="+mn-lt"/>
                        </a:rPr>
                        <a:t>Кр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Счет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Показатели сегментов записей аналитического учета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Сумма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553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 smtClean="0">
                          <a:effectLst/>
                          <a:latin typeface="+mn-lt"/>
                        </a:rPr>
                        <a:t>Прием </a:t>
                      </a:r>
                      <a:r>
                        <a:rPr lang="ru-RU" sz="400" dirty="0">
                          <a:effectLst/>
                          <a:latin typeface="+mn-lt"/>
                        </a:rPr>
                        <a:t>показателей лицевого счета при реорганизации муниципального образования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+mn-lt"/>
                        </a:rPr>
                        <a:t>Дт</a:t>
                      </a:r>
                      <a:endParaRPr lang="ru-RU" sz="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+mn-lt"/>
                        </a:rPr>
                        <a:t>1.20312.000</a:t>
                      </a:r>
                      <a:endParaRPr lang="ru-RU" sz="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69033254.10001050201</a:t>
                      </a:r>
                      <a:r>
                        <a:rPr lang="ru-RU" sz="400" b="1" dirty="0">
                          <a:effectLst/>
                          <a:latin typeface="+mn-lt"/>
                        </a:rPr>
                        <a:t>14</a:t>
                      </a:r>
                      <a:r>
                        <a:rPr lang="ru-RU" sz="400" dirty="0">
                          <a:effectLst/>
                          <a:latin typeface="+mn-lt"/>
                        </a:rPr>
                        <a:t>0000000.10.СРЕД_ЕКС_КУ.6900.1.50696903325403.-.-.-.-.НАЧ-26.-.-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«+» 500,00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+mn-lt"/>
                        </a:rPr>
                        <a:t>Кр</a:t>
                      </a:r>
                      <a:endParaRPr lang="ru-RU" sz="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1.40230.000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69033254.10000000000000000000.10.РЕЗ_ПРШ_ПЕР_Н.6900.1.02693D22160.-.-.-.-.НАЧ-26.-.-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36000" marB="3600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>
          <a:xfrm>
            <a:off x="4635500" y="1470025"/>
            <a:ext cx="892134" cy="391279"/>
          </a:xfrm>
          <a:prstGeom prst="wedgeRoundRectCallout">
            <a:avLst>
              <a:gd name="adj1" fmla="val -92413"/>
              <a:gd name="adj2" fmla="val -36546"/>
              <a:gd name="adj3" fmla="val 16667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1740" y="602895"/>
            <a:ext cx="5334000" cy="181330"/>
          </a:xfrm>
          <a:prstGeom prst="rect">
            <a:avLst/>
          </a:prstGeom>
        </p:spPr>
        <p:txBody>
          <a:bodyPr wrap="square" lIns="57657" tIns="28828" rIns="57657" bIns="28828">
            <a:spAutoFit/>
          </a:bodyPr>
          <a:lstStyle/>
          <a:p>
            <a:pPr algn="just"/>
            <a:r>
              <a:rPr lang="ru-RU" sz="800" dirty="0" smtClean="0">
                <a:solidFill>
                  <a:srgbClr val="11437F"/>
                </a:solidFill>
              </a:rPr>
              <a:t>     </a:t>
            </a:r>
            <a:endParaRPr lang="ru-RU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2654300" y="9838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показателей по казначейскому обслуживанию исполнения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местных бюджетов в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</a:t>
            </a:r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3</a:t>
            </a:r>
            <a:endParaRPr lang="ru-RU" sz="1000" b="1" dirty="0"/>
          </a:p>
        </p:txBody>
      </p:sp>
      <p:sp>
        <p:nvSpPr>
          <p:cNvPr id="31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364092" cy="364092"/>
          </a:xfrm>
          <a:prstGeom prst="rect">
            <a:avLst/>
          </a:prstGeom>
        </p:spPr>
      </p:pic>
      <p:sp>
        <p:nvSpPr>
          <p:cNvPr id="21" name="Заголовок 3"/>
          <p:cNvSpPr txBox="1">
            <a:spLocks/>
          </p:cNvSpPr>
          <p:nvPr/>
        </p:nvSpPr>
        <p:spPr>
          <a:xfrm>
            <a:off x="503792" y="127941"/>
            <a:ext cx="1693308" cy="203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kern="0" dirty="0" smtClean="0">
                <a:solidFill>
                  <a:srgbClr val="11437F"/>
                </a:solidFill>
              </a:rPr>
              <a:t>УФК по Челябинской области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9300" y="1465609"/>
            <a:ext cx="9683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00" dirty="0" smtClean="0">
                <a:solidFill>
                  <a:schemeClr val="bg1"/>
                </a:solidFill>
              </a:rPr>
              <a:t>02 ЛС в случае открытия лицевого счета бюджета финансовому </a:t>
            </a:r>
          </a:p>
          <a:p>
            <a:pPr algn="ctr"/>
            <a:r>
              <a:rPr lang="ru-RU" sz="500" dirty="0" smtClean="0">
                <a:solidFill>
                  <a:schemeClr val="bg1"/>
                </a:solidFill>
              </a:rPr>
              <a:t>органу</a:t>
            </a:r>
            <a:endParaRPr lang="ru-RU" sz="500" dirty="0">
              <a:solidFill>
                <a:schemeClr val="bg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184547" y="1594956"/>
            <a:ext cx="859650" cy="209122"/>
          </a:xfrm>
          <a:prstGeom prst="wedgeRoundRectCallout">
            <a:avLst>
              <a:gd name="adj1" fmla="val -107167"/>
              <a:gd name="adj2" fmla="val -66166"/>
              <a:gd name="adj3" fmla="val 16667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204915" y="2888881"/>
            <a:ext cx="859650" cy="209122"/>
          </a:xfrm>
          <a:prstGeom prst="wedgeRoundRectCallout">
            <a:avLst>
              <a:gd name="adj1" fmla="val -107167"/>
              <a:gd name="adj2" fmla="val -66166"/>
              <a:gd name="adj3" fmla="val 16667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184547" y="1568031"/>
            <a:ext cx="85965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00" dirty="0" smtClean="0">
                <a:solidFill>
                  <a:schemeClr val="bg1"/>
                </a:solidFill>
              </a:rPr>
              <a:t>КЦ при необходимости</a:t>
            </a:r>
          </a:p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4754" y="2862372"/>
            <a:ext cx="80944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00" dirty="0" smtClean="0">
                <a:solidFill>
                  <a:schemeClr val="bg1"/>
                </a:solidFill>
              </a:rPr>
              <a:t>КЦ при необходимости</a:t>
            </a:r>
          </a:p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900" y="499796"/>
            <a:ext cx="5334000" cy="181330"/>
          </a:xfrm>
          <a:prstGeom prst="rect">
            <a:avLst/>
          </a:prstGeom>
        </p:spPr>
        <p:txBody>
          <a:bodyPr wrap="square" lIns="57657" tIns="28828" rIns="57657" bIns="28828">
            <a:spAutoFit/>
          </a:bodyPr>
          <a:lstStyle/>
          <a:p>
            <a:pPr algn="just"/>
            <a:r>
              <a:rPr lang="ru-RU" sz="800" dirty="0" smtClean="0">
                <a:solidFill>
                  <a:srgbClr val="11437F"/>
                </a:solidFill>
              </a:rPr>
              <a:t>     </a:t>
            </a:r>
            <a:endParaRPr lang="ru-RU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/>
              <a:t>4</a:t>
            </a:r>
          </a:p>
        </p:txBody>
      </p:sp>
      <p:sp>
        <p:nvSpPr>
          <p:cNvPr id="31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364092" cy="364092"/>
          </a:xfrm>
          <a:prstGeom prst="rect">
            <a:avLst/>
          </a:prstGeom>
        </p:spPr>
      </p:pic>
      <p:sp>
        <p:nvSpPr>
          <p:cNvPr id="21" name="Заголовок 3"/>
          <p:cNvSpPr txBox="1">
            <a:spLocks/>
          </p:cNvSpPr>
          <p:nvPr/>
        </p:nvSpPr>
        <p:spPr>
          <a:xfrm>
            <a:off x="503792" y="127941"/>
            <a:ext cx="1693308" cy="203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kern="0" dirty="0" smtClean="0">
                <a:solidFill>
                  <a:srgbClr val="11437F"/>
                </a:solidFill>
              </a:rPr>
              <a:t>УФК по Челябинской области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07708"/>
              </p:ext>
            </p:extLst>
          </p:nvPr>
        </p:nvGraphicFramePr>
        <p:xfrm>
          <a:off x="164381" y="555819"/>
          <a:ext cx="5257800" cy="238028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1051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11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081">
                  <a:extLst>
                    <a:ext uri="{9D8B030D-6E8A-4147-A177-3AD203B41FA5}">
                      <a16:colId xmlns="" xmlns:a16="http://schemas.microsoft.com/office/drawing/2014/main" val="178012117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28406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Передающий бюджет</a:t>
                      </a:r>
                      <a:endParaRPr lang="ru-RU" sz="600" b="1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994" marR="22994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Содержание операции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 err="1">
                          <a:effectLst/>
                          <a:latin typeface="+mn-lt"/>
                        </a:rPr>
                        <a:t>Дт</a:t>
                      </a:r>
                      <a:r>
                        <a:rPr lang="ru-RU" sz="4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400" b="1" dirty="0" err="1">
                          <a:effectLst/>
                          <a:latin typeface="+mn-lt"/>
                        </a:rPr>
                        <a:t>Кр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Счет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Показатели сегментов записей аналитического учета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Сумма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393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Передача показателей лицевого счета при реорганизации муниципального образования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 err="1">
                          <a:effectLst/>
                          <a:latin typeface="+mn-lt"/>
                        </a:rPr>
                        <a:t>Дт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3.20312.000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69030019.10001050201</a:t>
                      </a:r>
                      <a:r>
                        <a:rPr lang="ru-RU" sz="400" b="1" dirty="0">
                          <a:effectLst/>
                          <a:latin typeface="+mn-lt"/>
                        </a:rPr>
                        <a:t>10</a:t>
                      </a:r>
                      <a:r>
                        <a:rPr lang="ru-RU" sz="400" dirty="0">
                          <a:effectLst/>
                          <a:latin typeface="+mn-lt"/>
                        </a:rPr>
                        <a:t>0000000.30.СРЕД_ЕКС_КУ.6900.1.50696903001913.-.-.-.-.НАЧ-26.-.-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«-» 500,00</a:t>
                      </a:r>
                      <a:endParaRPr lang="ru-RU" sz="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+mn-lt"/>
                        </a:rPr>
                        <a:t>Кр</a:t>
                      </a:r>
                      <a:endParaRPr lang="ru-RU" sz="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3.40230.000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69030019.10000000000000000000.30.РЕЗ_ПРШ_ПЕР_Н.6900.1.</a:t>
                      </a:r>
                      <a:r>
                        <a:rPr lang="ru-RU" sz="400" b="1" dirty="0">
                          <a:effectLst/>
                          <a:latin typeface="+mn-lt"/>
                        </a:rPr>
                        <a:t>05693023880</a:t>
                      </a:r>
                      <a:r>
                        <a:rPr lang="ru-RU" sz="400" dirty="0">
                          <a:effectLst/>
                          <a:latin typeface="+mn-lt"/>
                        </a:rPr>
                        <a:t>.-.-.-.-.НАЧ-26.-.-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4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400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400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400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2994" marR="2299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406">
                <a:tc gridSpan="5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Принимающий бюджет</a:t>
                      </a:r>
                    </a:p>
                  </a:txBody>
                  <a:tcPr marL="22994" marR="22994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30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+mn-lt"/>
                        </a:rPr>
                        <a:t>Содержание операции</a:t>
                      </a:r>
                      <a:endParaRPr lang="ru-RU" sz="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 err="1">
                          <a:effectLst/>
                          <a:latin typeface="+mn-lt"/>
                        </a:rPr>
                        <a:t>Дт</a:t>
                      </a:r>
                      <a:r>
                        <a:rPr lang="ru-RU" sz="4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400" b="1" dirty="0" err="1">
                          <a:effectLst/>
                          <a:latin typeface="+mn-lt"/>
                        </a:rPr>
                        <a:t>Кр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Счет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Показатели сегментов записей аналитического учета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Сумма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393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 smtClean="0">
                          <a:effectLst/>
                          <a:latin typeface="+mn-lt"/>
                        </a:rPr>
                        <a:t>Прием </a:t>
                      </a:r>
                      <a:r>
                        <a:rPr lang="ru-RU" sz="400" dirty="0">
                          <a:effectLst/>
                          <a:latin typeface="+mn-lt"/>
                        </a:rPr>
                        <a:t>показателей лицевого счета при реорганизации муниципального образования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+mn-lt"/>
                        </a:rPr>
                        <a:t>Дт</a:t>
                      </a:r>
                      <a:endParaRPr lang="ru-RU" sz="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3.20312.000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69033254.10001050201</a:t>
                      </a:r>
                      <a:r>
                        <a:rPr lang="ru-RU" sz="400" b="1" dirty="0">
                          <a:effectLst/>
                          <a:latin typeface="+mn-lt"/>
                        </a:rPr>
                        <a:t>14</a:t>
                      </a:r>
                      <a:r>
                        <a:rPr lang="ru-RU" sz="400" dirty="0">
                          <a:effectLst/>
                          <a:latin typeface="+mn-lt"/>
                        </a:rPr>
                        <a:t>0000000.30.СРЕД_ЕКС_КУ.6900.1.50696903325402.-.-.-.-.НАЧ-26.-.-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«+» 500,00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3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 err="1">
                          <a:effectLst/>
                          <a:latin typeface="+mn-lt"/>
                        </a:rPr>
                        <a:t>Кр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3.40230.000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69033254.10000000000000000000.30.РЕЗ_ПРШ_ПЕР_Н.6900.1.50696903325402.-.-.-.-.НАЧ-26.-.-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94" marR="2299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Скругленная прямоугольная выноска 13"/>
          <p:cNvSpPr/>
          <p:nvPr/>
        </p:nvSpPr>
        <p:spPr>
          <a:xfrm>
            <a:off x="4562531" y="1487632"/>
            <a:ext cx="859650" cy="340484"/>
          </a:xfrm>
          <a:prstGeom prst="wedgeRoundRectCallout">
            <a:avLst>
              <a:gd name="adj1" fmla="val -107167"/>
              <a:gd name="adj2" fmla="val -66166"/>
              <a:gd name="adj3" fmla="val 16667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562531" y="1487632"/>
            <a:ext cx="85965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00" dirty="0" smtClean="0">
                <a:solidFill>
                  <a:schemeClr val="bg1"/>
                </a:solidFill>
              </a:rPr>
              <a:t>50 ЛС в случае открытия лицевых счетов в ФО МО</a:t>
            </a:r>
            <a:endParaRPr lang="ru-RU" sz="5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4300" y="17616"/>
            <a:ext cx="3324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показателей при казначейском обслуживании операций со средствами, поступающими во временное распоряжение получателей бюджетных средств муниципальных </a:t>
            </a:r>
            <a:r>
              <a:rPr lang="ru-RU" sz="7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  <a:r>
              <a:rPr lang="en-US" sz="7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7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sz="7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АСФК</a:t>
            </a:r>
          </a:p>
        </p:txBody>
      </p:sp>
    </p:spTree>
    <p:extLst>
      <p:ext uri="{BB962C8B-B14F-4D97-AF65-F5344CB8AC3E}">
        <p14:creationId xmlns:p14="http://schemas.microsoft.com/office/powerpoint/2010/main" val="1139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900" y="499796"/>
            <a:ext cx="5334000" cy="181330"/>
          </a:xfrm>
          <a:prstGeom prst="rect">
            <a:avLst/>
          </a:prstGeom>
        </p:spPr>
        <p:txBody>
          <a:bodyPr wrap="square" lIns="57657" tIns="28828" rIns="57657" bIns="28828">
            <a:spAutoFit/>
          </a:bodyPr>
          <a:lstStyle/>
          <a:p>
            <a:pPr algn="just"/>
            <a:r>
              <a:rPr lang="ru-RU" sz="800" dirty="0" smtClean="0">
                <a:solidFill>
                  <a:srgbClr val="11437F"/>
                </a:solidFill>
              </a:rPr>
              <a:t>     </a:t>
            </a:r>
            <a:endParaRPr lang="ru-RU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5</a:t>
            </a:r>
            <a:endParaRPr lang="ru-RU" sz="1000" b="1" dirty="0"/>
          </a:p>
        </p:txBody>
      </p:sp>
      <p:sp>
        <p:nvSpPr>
          <p:cNvPr id="31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364092" cy="364092"/>
          </a:xfrm>
          <a:prstGeom prst="rect">
            <a:avLst/>
          </a:prstGeom>
        </p:spPr>
      </p:pic>
      <p:sp>
        <p:nvSpPr>
          <p:cNvPr id="21" name="Заголовок 3"/>
          <p:cNvSpPr txBox="1">
            <a:spLocks/>
          </p:cNvSpPr>
          <p:nvPr/>
        </p:nvSpPr>
        <p:spPr>
          <a:xfrm>
            <a:off x="503792" y="127941"/>
            <a:ext cx="1693308" cy="203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kern="0" dirty="0" smtClean="0">
                <a:solidFill>
                  <a:srgbClr val="11437F"/>
                </a:solidFill>
              </a:rPr>
              <a:t>УФК по Челябинской области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54442"/>
              </p:ext>
            </p:extLst>
          </p:nvPr>
        </p:nvGraphicFramePr>
        <p:xfrm>
          <a:off x="229079" y="567957"/>
          <a:ext cx="5181600" cy="242326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38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2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5179">
                  <a:extLst>
                    <a:ext uri="{9D8B030D-6E8A-4147-A177-3AD203B41FA5}">
                      <a16:colId xmlns="" xmlns:a16="http://schemas.microsoft.com/office/drawing/2014/main" val="896361886"/>
                    </a:ext>
                  </a:extLst>
                </a:gridCol>
              </a:tblGrid>
              <a:tr h="239166">
                <a:tc gridSpan="6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6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Передающий </a:t>
                      </a:r>
                      <a:r>
                        <a:rPr lang="ru-RU" sz="6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</a:txBody>
                  <a:tcPr marL="20864" marR="20864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7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+mn-lt"/>
                        </a:rPr>
                        <a:t>Содержание операции</a:t>
                      </a:r>
                      <a:endParaRPr lang="ru-RU" sz="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 err="1">
                          <a:effectLst/>
                          <a:latin typeface="+mn-lt"/>
                        </a:rPr>
                        <a:t>Дт</a:t>
                      </a:r>
                      <a:r>
                        <a:rPr lang="ru-RU" sz="4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400" b="1" dirty="0" err="1">
                          <a:effectLst/>
                          <a:latin typeface="+mn-lt"/>
                        </a:rPr>
                        <a:t>Кр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Счет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/>
                      </a:r>
                      <a:br>
                        <a:rPr lang="ru-RU" sz="400" b="1" dirty="0">
                          <a:effectLst/>
                          <a:latin typeface="+mn-lt"/>
                        </a:rPr>
                      </a:br>
                      <a:r>
                        <a:rPr lang="ru-RU" sz="400" b="1" dirty="0">
                          <a:effectLst/>
                          <a:latin typeface="+mn-lt"/>
                        </a:rPr>
                        <a:t>Показатели сегментов записей аналитического учета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Сумма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72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Передача показателей лицевого счета при реорганизации муниципального образования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 err="1">
                          <a:effectLst/>
                          <a:latin typeface="+mn-lt"/>
                        </a:rPr>
                        <a:t>Дт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 smtClean="0">
                          <a:effectLst/>
                          <a:latin typeface="+mn-lt"/>
                        </a:rPr>
                        <a:t>8(9).</a:t>
                      </a:r>
                      <a:r>
                        <a:rPr lang="ru-RU" sz="400" dirty="0">
                          <a:effectLst/>
                          <a:latin typeface="+mn-lt"/>
                        </a:rPr>
                        <a:t>20313.000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 smtClean="0">
                          <a:effectLst/>
                          <a:latin typeface="+mn-lt"/>
                        </a:rPr>
                        <a:t>69030014.10001050201</a:t>
                      </a:r>
                      <a:r>
                        <a:rPr lang="ru-RU" sz="400" b="1" dirty="0" smtClean="0">
                          <a:effectLst/>
                          <a:latin typeface="+mn-lt"/>
                        </a:rPr>
                        <a:t>05</a:t>
                      </a:r>
                      <a:r>
                        <a:rPr lang="ru-RU" sz="400" dirty="0" smtClean="0">
                          <a:effectLst/>
                          <a:latin typeface="+mn-lt"/>
                        </a:rPr>
                        <a:t>0000000.80(90).</a:t>
                      </a:r>
                      <a:r>
                        <a:rPr lang="ru-RU" sz="400" dirty="0">
                          <a:effectLst/>
                          <a:latin typeface="+mn-lt"/>
                        </a:rPr>
                        <a:t>СРЕД_ЕКС_БУ.6900.1.50696903001413.-.-.-.-.НАЧ-26.-.-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«-» 500,00</a:t>
                      </a:r>
                      <a:endParaRPr lang="ru-RU" sz="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7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+mn-lt"/>
                        </a:rPr>
                        <a:t>Кр</a:t>
                      </a:r>
                      <a:endParaRPr lang="ru-RU" sz="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 smtClean="0">
                          <a:effectLst/>
                          <a:latin typeface="+mn-lt"/>
                        </a:rPr>
                        <a:t>8(9).</a:t>
                      </a:r>
                      <a:r>
                        <a:rPr lang="ru-RU" sz="400" dirty="0">
                          <a:effectLst/>
                          <a:latin typeface="+mn-lt"/>
                        </a:rPr>
                        <a:t>40230.000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 smtClean="0">
                          <a:effectLst/>
                          <a:latin typeface="+mn-lt"/>
                        </a:rPr>
                        <a:t>69030014.10000000000000000000.80(90).РЕЗ_ПРШ_ПЕР_НУ.6900.1.</a:t>
                      </a:r>
                      <a:r>
                        <a:rPr lang="ru-RU" sz="400" b="1" dirty="0" smtClean="0">
                          <a:effectLst/>
                          <a:latin typeface="+mn-lt"/>
                        </a:rPr>
                        <a:t>50696903001413</a:t>
                      </a:r>
                      <a:r>
                        <a:rPr lang="ru-RU" sz="400" dirty="0">
                          <a:effectLst/>
                          <a:latin typeface="+mn-lt"/>
                        </a:rPr>
                        <a:t>.-.-.-.-.НАЧ-26.-.-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9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0864" marR="20864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2498">
                <a:tc gridSpan="6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Принимающий бюджет</a:t>
                      </a:r>
                    </a:p>
                  </a:txBody>
                  <a:tcPr marL="20864" marR="20864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4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+mn-lt"/>
                        </a:rPr>
                        <a:t>Содержание операции</a:t>
                      </a:r>
                      <a:endParaRPr lang="ru-RU" sz="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 err="1">
                          <a:effectLst/>
                          <a:latin typeface="+mn-lt"/>
                        </a:rPr>
                        <a:t>Дт</a:t>
                      </a:r>
                      <a:r>
                        <a:rPr lang="ru-RU" sz="4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400" b="1" dirty="0" err="1">
                          <a:effectLst/>
                          <a:latin typeface="+mn-lt"/>
                        </a:rPr>
                        <a:t>Кр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Счет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Показатели сегментов записей аналитического учета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Сумма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072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 smtClean="0">
                          <a:effectLst/>
                          <a:latin typeface="+mn-lt"/>
                        </a:rPr>
                        <a:t>Прием </a:t>
                      </a:r>
                      <a:r>
                        <a:rPr lang="ru-RU" sz="400" dirty="0">
                          <a:effectLst/>
                          <a:latin typeface="+mn-lt"/>
                        </a:rPr>
                        <a:t>показателей лицевого счета при реорганизации муниципального образования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+mn-lt"/>
                        </a:rPr>
                        <a:t>Дт</a:t>
                      </a:r>
                      <a:endParaRPr lang="ru-RU" sz="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 smtClean="0">
                          <a:effectLst/>
                          <a:latin typeface="+mn-lt"/>
                        </a:rPr>
                        <a:t>8.20313.000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69033254.10001050201</a:t>
                      </a:r>
                      <a:r>
                        <a:rPr lang="ru-RU" sz="400" b="1" dirty="0">
                          <a:effectLst/>
                          <a:latin typeface="+mn-lt"/>
                        </a:rPr>
                        <a:t>14</a:t>
                      </a:r>
                      <a:r>
                        <a:rPr lang="ru-RU" sz="400" dirty="0">
                          <a:effectLst/>
                          <a:latin typeface="+mn-lt"/>
                        </a:rPr>
                        <a:t>0000000.80.СРЕД_ЕКС_БУ.6900.1.50696903325401.-.-.-.-.НАЧ-26.-.-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 rowSpan="2"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«+» 500,00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7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+mn-lt"/>
                        </a:rPr>
                        <a:t>Кр</a:t>
                      </a:r>
                      <a:endParaRPr lang="ru-RU" sz="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 smtClean="0">
                          <a:effectLst/>
                          <a:latin typeface="+mn-lt"/>
                        </a:rPr>
                        <a:t>8.40230.000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69033254.10000000000000000000.80.РЕЗ_ПРШ_ПЕР_НУ.6900.1.50696903325401.-.-.-.-.НАЧ-26.-.-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64" marR="20864" marT="0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Скругленная прямоугольная выноска 12"/>
          <p:cNvSpPr/>
          <p:nvPr/>
        </p:nvSpPr>
        <p:spPr>
          <a:xfrm>
            <a:off x="4691927" y="1534137"/>
            <a:ext cx="859650" cy="266918"/>
          </a:xfrm>
          <a:prstGeom prst="wedgeRoundRectCallout">
            <a:avLst>
              <a:gd name="adj1" fmla="val -107167"/>
              <a:gd name="adj2" fmla="val -66166"/>
              <a:gd name="adj3" fmla="val 16667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599222" y="1543512"/>
            <a:ext cx="9905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00" dirty="0" smtClean="0">
                <a:solidFill>
                  <a:schemeClr val="bg1"/>
                </a:solidFill>
              </a:rPr>
              <a:t>20,21,30,31 ЛС в случае открытия в ТОФК</a:t>
            </a:r>
          </a:p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61192" y="-16592"/>
            <a:ext cx="3217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показателей при казначейском обслуживании операций со средствами бюджетных (автономных) учреждений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</a:t>
            </a:r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9705" y="1667596"/>
            <a:ext cx="990599" cy="1692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00" dirty="0" smtClean="0">
                <a:solidFill>
                  <a:schemeClr val="bg1"/>
                </a:solidFill>
              </a:rPr>
              <a:t>Для 30,31 ЛС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282700" y="1618775"/>
            <a:ext cx="533400" cy="186945"/>
          </a:xfrm>
          <a:prstGeom prst="wedgeRoundRectCallout">
            <a:avLst>
              <a:gd name="adj1" fmla="val 75359"/>
              <a:gd name="adj2" fmla="val -271586"/>
              <a:gd name="adj3" fmla="val 16667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235257" y="1584253"/>
            <a:ext cx="63615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00" dirty="0">
                <a:solidFill>
                  <a:schemeClr val="bg1"/>
                </a:solidFill>
              </a:rPr>
              <a:t>8(9)</a:t>
            </a:r>
            <a:r>
              <a:rPr lang="en-US" sz="500" dirty="0" smtClean="0">
                <a:solidFill>
                  <a:schemeClr val="bg1"/>
                </a:solidFill>
              </a:rPr>
              <a:t>.</a:t>
            </a:r>
            <a:r>
              <a:rPr lang="ru-RU" sz="500" dirty="0" smtClean="0">
                <a:solidFill>
                  <a:schemeClr val="bg1"/>
                </a:solidFill>
              </a:rPr>
              <a:t>20314 для 30,31 ЛС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254500" y="842817"/>
            <a:ext cx="533400" cy="186945"/>
          </a:xfrm>
          <a:prstGeom prst="wedgeRoundRectCallout">
            <a:avLst>
              <a:gd name="adj1" fmla="val -138927"/>
              <a:gd name="adj2" fmla="val 83724"/>
              <a:gd name="adj3" fmla="val 16667"/>
            </a:avLst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203124" y="798117"/>
            <a:ext cx="63615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00" dirty="0" smtClean="0">
                <a:solidFill>
                  <a:schemeClr val="bg1"/>
                </a:solidFill>
              </a:rPr>
              <a:t>СРЕД_ЕКС_АУ для 30,31 ЛС</a:t>
            </a:r>
            <a:endParaRPr lang="ru-R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900" y="499796"/>
            <a:ext cx="5334000" cy="181330"/>
          </a:xfrm>
          <a:prstGeom prst="rect">
            <a:avLst/>
          </a:prstGeom>
        </p:spPr>
        <p:txBody>
          <a:bodyPr wrap="square" lIns="57657" tIns="28828" rIns="57657" bIns="28828">
            <a:spAutoFit/>
          </a:bodyPr>
          <a:lstStyle/>
          <a:p>
            <a:pPr algn="just"/>
            <a:r>
              <a:rPr lang="ru-RU" sz="800" dirty="0" smtClean="0">
                <a:solidFill>
                  <a:srgbClr val="11437F"/>
                </a:solidFill>
              </a:rPr>
              <a:t>     </a:t>
            </a:r>
            <a:endParaRPr lang="ru-RU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6</a:t>
            </a:r>
            <a:endParaRPr lang="ru-RU" sz="1000" b="1" dirty="0"/>
          </a:p>
        </p:txBody>
      </p:sp>
      <p:sp>
        <p:nvSpPr>
          <p:cNvPr id="31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364092" cy="364092"/>
          </a:xfrm>
          <a:prstGeom prst="rect">
            <a:avLst/>
          </a:prstGeom>
        </p:spPr>
      </p:pic>
      <p:sp>
        <p:nvSpPr>
          <p:cNvPr id="21" name="Заголовок 3"/>
          <p:cNvSpPr txBox="1">
            <a:spLocks/>
          </p:cNvSpPr>
          <p:nvPr/>
        </p:nvSpPr>
        <p:spPr>
          <a:xfrm>
            <a:off x="503792" y="127941"/>
            <a:ext cx="1693308" cy="203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kern="0" dirty="0" smtClean="0">
                <a:solidFill>
                  <a:srgbClr val="11437F"/>
                </a:solidFill>
              </a:rPr>
              <a:t>УФК по Челябинской области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241050"/>
              </p:ext>
            </p:extLst>
          </p:nvPr>
        </p:nvGraphicFramePr>
        <p:xfrm>
          <a:off x="177800" y="725892"/>
          <a:ext cx="3924300" cy="2166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1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1996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Передающая сторона</a:t>
                      </a:r>
                      <a:endParaRPr lang="ru-RU" sz="600" b="1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236" marR="41236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1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Содержание операции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 err="1">
                          <a:effectLst/>
                          <a:latin typeface="+mn-lt"/>
                        </a:rPr>
                        <a:t>Дт</a:t>
                      </a:r>
                      <a:r>
                        <a:rPr lang="ru-RU" sz="4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400" b="1" dirty="0" err="1">
                          <a:effectLst/>
                          <a:latin typeface="+mn-lt"/>
                        </a:rPr>
                        <a:t>Кр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Номер счета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Сумма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04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+mn-lt"/>
                        </a:rPr>
                        <a:t>Передача входящих остатков на начало года</a:t>
                      </a:r>
                      <a:endParaRPr lang="ru-RU" sz="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 err="1">
                          <a:effectLst/>
                          <a:latin typeface="+mn-lt"/>
                        </a:rPr>
                        <a:t>Дт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 </a:t>
                      </a:r>
                      <a:br>
                        <a:rPr lang="ru-RU" sz="400" dirty="0">
                          <a:effectLst/>
                          <a:latin typeface="+mn-lt"/>
                        </a:rPr>
                      </a:br>
                      <a:r>
                        <a:rPr lang="ru-RU" sz="400" dirty="0">
                          <a:effectLst/>
                          <a:latin typeface="+mn-lt"/>
                        </a:rPr>
                        <a:t>100.01050201</a:t>
                      </a:r>
                      <a:r>
                        <a:rPr lang="ru-RU" sz="400" b="1" dirty="0">
                          <a:effectLst/>
                          <a:latin typeface="+mn-lt"/>
                        </a:rPr>
                        <a:t>05</a:t>
                      </a:r>
                      <a:r>
                        <a:rPr lang="ru-RU" sz="400" dirty="0">
                          <a:effectLst/>
                          <a:latin typeface="+mn-lt"/>
                        </a:rPr>
                        <a:t>0000.9.20315.000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«-» 500,00</a:t>
                      </a:r>
                      <a:endParaRPr lang="ru-RU" sz="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1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 err="1">
                          <a:effectLst/>
                          <a:latin typeface="+mn-lt"/>
                        </a:rPr>
                        <a:t>Кр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 </a:t>
                      </a:r>
                      <a:br>
                        <a:rPr lang="ru-RU" sz="400" dirty="0">
                          <a:effectLst/>
                          <a:latin typeface="+mn-lt"/>
                        </a:rPr>
                      </a:br>
                      <a:r>
                        <a:rPr lang="ru-RU" sz="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100.00000000000000.9.40230.000</a:t>
                      </a:r>
                      <a:endParaRPr lang="ru-RU" sz="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236" marR="4123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0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1996">
                <a:tc gridSpan="4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Принимающая сторона</a:t>
                      </a:r>
                      <a:endParaRPr lang="ru-RU" sz="600" b="1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236" marR="41236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5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+mn-lt"/>
                        </a:rPr>
                        <a:t>Содержание операции</a:t>
                      </a:r>
                      <a:endParaRPr lang="ru-RU" sz="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 err="1">
                          <a:effectLst/>
                          <a:latin typeface="+mn-lt"/>
                        </a:rPr>
                        <a:t>Дт</a:t>
                      </a:r>
                      <a:r>
                        <a:rPr lang="ru-RU" sz="4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400" b="1" dirty="0" err="1">
                          <a:effectLst/>
                          <a:latin typeface="+mn-lt"/>
                        </a:rPr>
                        <a:t>Кр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Номер счета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Сумма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104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Прием входящих остатков на начало года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+mn-lt"/>
                        </a:rPr>
                        <a:t>Дт</a:t>
                      </a:r>
                      <a:endParaRPr lang="ru-RU" sz="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+mn-lt"/>
                        </a:rPr>
                        <a:t> </a:t>
                      </a:r>
                      <a:br>
                        <a:rPr lang="ru-RU" sz="400" dirty="0">
                          <a:effectLst/>
                          <a:latin typeface="+mn-lt"/>
                        </a:rPr>
                      </a:br>
                      <a:r>
                        <a:rPr lang="ru-RU" sz="400" dirty="0">
                          <a:effectLst/>
                          <a:latin typeface="+mn-lt"/>
                        </a:rPr>
                        <a:t>100.01050201</a:t>
                      </a:r>
                      <a:r>
                        <a:rPr lang="ru-RU" sz="400" b="1" dirty="0">
                          <a:effectLst/>
                          <a:latin typeface="+mn-lt"/>
                        </a:rPr>
                        <a:t>14</a:t>
                      </a:r>
                      <a:r>
                        <a:rPr lang="ru-RU" sz="400" dirty="0">
                          <a:effectLst/>
                          <a:latin typeface="+mn-lt"/>
                        </a:rPr>
                        <a:t>0000.9.20315.000</a:t>
                      </a:r>
                      <a:endParaRPr lang="ru-RU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b="1" dirty="0">
                          <a:effectLst/>
                          <a:latin typeface="+mn-lt"/>
                        </a:rPr>
                        <a:t>«+» 500,00</a:t>
                      </a:r>
                      <a:endParaRPr lang="ru-RU" sz="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1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 err="1">
                          <a:effectLst/>
                        </a:rPr>
                        <a:t>Кр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6" marR="412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 </a:t>
                      </a:r>
                      <a:br>
                        <a:rPr lang="ru-RU" sz="400" dirty="0">
                          <a:effectLst/>
                        </a:rPr>
                      </a:br>
                      <a:r>
                        <a:rPr lang="ru-RU" sz="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100.00000000000000.9.40230.000</a:t>
                      </a:r>
                      <a:endParaRPr lang="ru-RU" sz="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236" marR="4123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82900" y="-27390"/>
            <a:ext cx="304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показателей при казначейском обслуживании операций со средствами участников казначейского сопровождения в ПУР КС ГИИС ЭБ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2100" y="901078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показателей по лицевым счетам участников казначейского сопровождения при </a:t>
            </a:r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реорганизации муниципальных образований</a:t>
            </a:r>
          </a:p>
          <a:p>
            <a:pPr algn="just"/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осуществлялась на основании </a:t>
            </a:r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ктов </a:t>
            </a:r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приемки-передачи показателей лицевого счета </a:t>
            </a:r>
            <a:endParaRPr lang="ru-RU" sz="800" b="1" dirty="0" smtClean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0531375 в </a:t>
            </a:r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ПУР КС ГИИС ЭБ </a:t>
            </a:r>
            <a:endParaRPr lang="en-US" sz="800" b="1" dirty="0" smtClean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740" y="539010"/>
            <a:ext cx="5334000" cy="181330"/>
          </a:xfrm>
          <a:prstGeom prst="rect">
            <a:avLst/>
          </a:prstGeom>
        </p:spPr>
        <p:txBody>
          <a:bodyPr wrap="square" lIns="57657" tIns="28828" rIns="57657" bIns="28828">
            <a:spAutoFit/>
          </a:bodyPr>
          <a:lstStyle/>
          <a:p>
            <a:pPr algn="just"/>
            <a:r>
              <a:rPr lang="ru-RU" sz="800" dirty="0" smtClean="0">
                <a:solidFill>
                  <a:srgbClr val="11437F"/>
                </a:solidFill>
              </a:rPr>
              <a:t>     </a:t>
            </a:r>
            <a:endParaRPr lang="ru-RU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7</a:t>
            </a:r>
            <a:endParaRPr lang="ru-RU" sz="1000" b="1" dirty="0"/>
          </a:p>
        </p:txBody>
      </p:sp>
      <p:sp>
        <p:nvSpPr>
          <p:cNvPr id="31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364092" cy="364092"/>
          </a:xfrm>
          <a:prstGeom prst="rect">
            <a:avLst/>
          </a:prstGeom>
        </p:spPr>
      </p:pic>
      <p:sp>
        <p:nvSpPr>
          <p:cNvPr id="21" name="Заголовок 3"/>
          <p:cNvSpPr txBox="1">
            <a:spLocks/>
          </p:cNvSpPr>
          <p:nvPr/>
        </p:nvSpPr>
        <p:spPr>
          <a:xfrm>
            <a:off x="503792" y="127941"/>
            <a:ext cx="1693308" cy="203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kern="0" dirty="0" smtClean="0">
                <a:solidFill>
                  <a:srgbClr val="11437F"/>
                </a:solidFill>
              </a:rPr>
              <a:t>УФК по Челябинской области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0100" y="11167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в учете и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</a:p>
          <a:p>
            <a:pPr algn="ctr"/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(передающий бюджет)</a:t>
            </a:r>
            <a:endParaRPr lang="ru-RU" sz="800" b="1" dirty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800" b="1" dirty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779694"/>
              </p:ext>
            </p:extLst>
          </p:nvPr>
        </p:nvGraphicFramePr>
        <p:xfrm>
          <a:off x="251065" y="493713"/>
          <a:ext cx="2546350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name="Лист" r:id="rId5" imgW="6905549" imgH="3381306" progId="Excel.Sheet.12">
                  <p:embed/>
                </p:oleObj>
              </mc:Choice>
              <mc:Fallback>
                <p:oleObj name="Лист" r:id="rId5" imgW="6905549" imgH="33813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065" y="493713"/>
                        <a:ext cx="2546350" cy="1322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545272" y="1162014"/>
            <a:ext cx="304800" cy="76199"/>
          </a:xfrm>
          <a:prstGeom prst="rect">
            <a:avLst/>
          </a:prstGeom>
          <a:noFill/>
          <a:ln w="12700">
            <a:solidFill>
              <a:srgbClr val="4978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7611" y="2990364"/>
            <a:ext cx="304800" cy="76199"/>
          </a:xfrm>
          <a:prstGeom prst="rect">
            <a:avLst/>
          </a:prstGeom>
          <a:noFill/>
          <a:ln w="12700">
            <a:solidFill>
              <a:srgbClr val="4978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340100" y="2847528"/>
            <a:ext cx="304800" cy="62975"/>
          </a:xfrm>
          <a:prstGeom prst="rect">
            <a:avLst/>
          </a:prstGeom>
          <a:noFill/>
          <a:ln w="12700">
            <a:solidFill>
              <a:srgbClr val="4978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8115"/>
              </p:ext>
            </p:extLst>
          </p:nvPr>
        </p:nvGraphicFramePr>
        <p:xfrm>
          <a:off x="336857" y="1850772"/>
          <a:ext cx="5105400" cy="1371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" name="Лист" r:id="rId7" imgW="15678302" imgH="4248219" progId="Excel.Sheet.8">
                  <p:embed/>
                </p:oleObj>
              </mc:Choice>
              <mc:Fallback>
                <p:oleObj name="Лист" r:id="rId7" imgW="15678302" imgH="424821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6857" y="1850772"/>
                        <a:ext cx="5105400" cy="137185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003778" y="1731263"/>
            <a:ext cx="838200" cy="93647"/>
          </a:xfrm>
          <a:prstGeom prst="rect">
            <a:avLst/>
          </a:prstGeom>
          <a:noFill/>
          <a:ln w="1270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656378" y="2840915"/>
            <a:ext cx="304800" cy="76199"/>
          </a:xfrm>
          <a:prstGeom prst="rect">
            <a:avLst/>
          </a:prstGeom>
          <a:noFill/>
          <a:ln w="12700">
            <a:solidFill>
              <a:srgbClr val="4978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656378" y="3040936"/>
            <a:ext cx="304800" cy="761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701344"/>
              </p:ext>
            </p:extLst>
          </p:nvPr>
        </p:nvGraphicFramePr>
        <p:xfrm>
          <a:off x="3035300" y="498882"/>
          <a:ext cx="2568710" cy="132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name="Лист" r:id="rId9" imgW="6438900" imgH="3324260" progId="Excel.Sheet.12">
                  <p:embed/>
                </p:oleObj>
              </mc:Choice>
              <mc:Fallback>
                <p:oleObj name="Лист" r:id="rId9" imgW="6438900" imgH="33242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35300" y="498882"/>
                        <a:ext cx="2568710" cy="1326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873500" y="1739789"/>
            <a:ext cx="838200" cy="93647"/>
          </a:xfrm>
          <a:prstGeom prst="rect">
            <a:avLst/>
          </a:prstGeom>
          <a:noFill/>
          <a:ln w="1270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72264" y="1186907"/>
            <a:ext cx="310742" cy="8583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94192" y="2356605"/>
            <a:ext cx="898107" cy="104020"/>
          </a:xfrm>
          <a:prstGeom prst="rect">
            <a:avLst/>
          </a:prstGeom>
          <a:noFill/>
          <a:ln w="1270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18" idx="3"/>
          </p:cNvCxnSpPr>
          <p:nvPr/>
        </p:nvCxnSpPr>
        <p:spPr>
          <a:xfrm flipH="1">
            <a:off x="4961178" y="1229825"/>
            <a:ext cx="721828" cy="183673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14" idx="3"/>
          </p:cNvCxnSpPr>
          <p:nvPr/>
        </p:nvCxnSpPr>
        <p:spPr>
          <a:xfrm>
            <a:off x="2850072" y="1200114"/>
            <a:ext cx="1806306" cy="164080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4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900" y="499796"/>
            <a:ext cx="5334000" cy="181330"/>
          </a:xfrm>
          <a:prstGeom prst="rect">
            <a:avLst/>
          </a:prstGeom>
        </p:spPr>
        <p:txBody>
          <a:bodyPr wrap="square" lIns="57657" tIns="28828" rIns="57657" bIns="28828">
            <a:spAutoFit/>
          </a:bodyPr>
          <a:lstStyle/>
          <a:p>
            <a:pPr algn="just"/>
            <a:r>
              <a:rPr lang="ru-RU" sz="800" dirty="0" smtClean="0">
                <a:solidFill>
                  <a:srgbClr val="11437F"/>
                </a:solidFill>
              </a:rPr>
              <a:t>     </a:t>
            </a:r>
            <a:endParaRPr lang="ru-RU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3340100" y="11167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в учете и </a:t>
            </a:r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</a:p>
          <a:p>
            <a:pPr algn="ctr"/>
            <a:r>
              <a:rPr lang="ru-RU" sz="800" b="1" dirty="0" smtClean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(передающий бюджет)</a:t>
            </a:r>
            <a:endParaRPr lang="ru-RU" sz="800" b="1" dirty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800" b="1" dirty="0">
              <a:solidFill>
                <a:srgbClr val="1143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8</a:t>
            </a:r>
            <a:endParaRPr lang="ru-RU" sz="1000" b="1" dirty="0"/>
          </a:p>
        </p:txBody>
      </p:sp>
      <p:sp>
        <p:nvSpPr>
          <p:cNvPr id="31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3319"/>
            <a:ext cx="364092" cy="364092"/>
          </a:xfrm>
          <a:prstGeom prst="rect">
            <a:avLst/>
          </a:prstGeom>
        </p:spPr>
      </p:pic>
      <p:sp>
        <p:nvSpPr>
          <p:cNvPr id="21" name="Заголовок 3"/>
          <p:cNvSpPr txBox="1">
            <a:spLocks/>
          </p:cNvSpPr>
          <p:nvPr/>
        </p:nvSpPr>
        <p:spPr>
          <a:xfrm>
            <a:off x="503792" y="127941"/>
            <a:ext cx="1693308" cy="203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kern="0" dirty="0" smtClean="0">
                <a:solidFill>
                  <a:srgbClr val="11437F"/>
                </a:solidFill>
              </a:rPr>
              <a:t>УФК по Челябинской области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1375" t="25055" r="34842" b="17648"/>
          <a:stretch/>
        </p:blipFill>
        <p:spPr bwMode="auto">
          <a:xfrm>
            <a:off x="376256" y="495818"/>
            <a:ext cx="5013287" cy="1333991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1891" t="49662" r="2450" b="9999"/>
          <a:stretch/>
        </p:blipFill>
        <p:spPr bwMode="auto">
          <a:xfrm>
            <a:off x="368300" y="1874891"/>
            <a:ext cx="5013286" cy="119533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44374" y="748951"/>
            <a:ext cx="1114725" cy="66652"/>
          </a:xfrm>
          <a:prstGeom prst="rect">
            <a:avLst/>
          </a:prstGeom>
          <a:noFill/>
          <a:ln w="1270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83100" y="1381257"/>
            <a:ext cx="381000" cy="7468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34975" y="538256"/>
            <a:ext cx="609600" cy="81644"/>
          </a:xfrm>
          <a:prstGeom prst="rect">
            <a:avLst/>
          </a:prstGeom>
          <a:noFill/>
          <a:ln w="12700">
            <a:solidFill>
              <a:srgbClr val="4978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73500" y="1383344"/>
            <a:ext cx="381000" cy="72567"/>
          </a:xfrm>
          <a:prstGeom prst="rect">
            <a:avLst/>
          </a:prstGeom>
          <a:noFill/>
          <a:ln w="12700">
            <a:solidFill>
              <a:srgbClr val="4978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343639" y="2181703"/>
            <a:ext cx="381000" cy="72567"/>
          </a:xfrm>
          <a:prstGeom prst="rect">
            <a:avLst/>
          </a:prstGeom>
          <a:noFill/>
          <a:ln w="12700">
            <a:solidFill>
              <a:srgbClr val="4978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343639" y="2472558"/>
            <a:ext cx="381000" cy="7256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3" idx="3"/>
          </p:cNvCxnSpPr>
          <p:nvPr/>
        </p:nvCxnSpPr>
        <p:spPr>
          <a:xfrm flipH="1">
            <a:off x="4635275" y="1418599"/>
            <a:ext cx="228825" cy="105395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8" idx="0"/>
          </p:cNvCxnSpPr>
          <p:nvPr/>
        </p:nvCxnSpPr>
        <p:spPr>
          <a:xfrm>
            <a:off x="4173226" y="1447328"/>
            <a:ext cx="360913" cy="73437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7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1987</TotalTime>
  <Words>895</Words>
  <Application>Microsoft Office PowerPoint</Application>
  <PresentationFormat>Произвольный</PresentationFormat>
  <Paragraphs>250</Paragraphs>
  <Slides>16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Segoe UI Light</vt:lpstr>
      <vt:lpstr>Times New Roman</vt:lpstr>
      <vt:lpstr>Office Theme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Анопина Татьяна Владимировна</cp:lastModifiedBy>
  <cp:revision>225</cp:revision>
  <cp:lastPrinted>2026-03-24T13:16:50Z</cp:lastPrinted>
  <dcterms:created xsi:type="dcterms:W3CDTF">2019-07-31T16:47:50Z</dcterms:created>
  <dcterms:modified xsi:type="dcterms:W3CDTF">2026-03-25T09:31:35Z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